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3" d="100"/>
          <a:sy n="113" d="100"/>
        </p:scale>
        <p:origin x="4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6DC478F3-3351-41C1-9002-D92AF929AF30}" type="datetimeFigureOut">
              <a:rPr lang="ru-KZ" smtClean="0"/>
              <a:t>04.09.2022</a:t>
            </a:fld>
            <a:endParaRPr lang="ru-KZ"/>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ru-KZ"/>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48B8A7C4-87DE-4F55-9611-86F82F6B876D}" type="slidenum">
              <a:rPr lang="ru-KZ" smtClean="0"/>
              <a:t>‹#›</a:t>
            </a:fld>
            <a:endParaRPr lang="ru-KZ"/>
          </a:p>
        </p:txBody>
      </p:sp>
    </p:spTree>
    <p:extLst>
      <p:ext uri="{BB962C8B-B14F-4D97-AF65-F5344CB8AC3E}">
        <p14:creationId xmlns:p14="http://schemas.microsoft.com/office/powerpoint/2010/main" val="3317952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DC478F3-3351-41C1-9002-D92AF929AF30}" type="datetimeFigureOut">
              <a:rPr lang="ru-KZ" smtClean="0"/>
              <a:t>04.09.2022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48B8A7C4-87DE-4F55-9611-86F82F6B876D}" type="slidenum">
              <a:rPr lang="ru-KZ" smtClean="0"/>
              <a:t>‹#›</a:t>
            </a:fld>
            <a:endParaRPr lang="ru-KZ"/>
          </a:p>
        </p:txBody>
      </p:sp>
    </p:spTree>
    <p:extLst>
      <p:ext uri="{BB962C8B-B14F-4D97-AF65-F5344CB8AC3E}">
        <p14:creationId xmlns:p14="http://schemas.microsoft.com/office/powerpoint/2010/main" val="2145129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6DC478F3-3351-41C1-9002-D92AF929AF30}" type="datetimeFigureOut">
              <a:rPr lang="ru-KZ" smtClean="0"/>
              <a:t>04.09.2022</a:t>
            </a:fld>
            <a:endParaRPr lang="ru-KZ"/>
          </a:p>
        </p:txBody>
      </p:sp>
      <p:sp>
        <p:nvSpPr>
          <p:cNvPr id="5" name="Footer Placeholder 4"/>
          <p:cNvSpPr>
            <a:spLocks noGrp="1"/>
          </p:cNvSpPr>
          <p:nvPr>
            <p:ph type="ftr" sz="quarter" idx="11"/>
          </p:nvPr>
        </p:nvSpPr>
        <p:spPr>
          <a:xfrm>
            <a:off x="774923" y="5951811"/>
            <a:ext cx="7896279" cy="365125"/>
          </a:xfrm>
        </p:spPr>
        <p:txBody>
          <a:bodyPr/>
          <a:lstStyle/>
          <a:p>
            <a:endParaRPr lang="ru-KZ"/>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48B8A7C4-87DE-4F55-9611-86F82F6B876D}" type="slidenum">
              <a:rPr lang="ru-KZ" smtClean="0"/>
              <a:t>‹#›</a:t>
            </a:fld>
            <a:endParaRPr lang="ru-KZ"/>
          </a:p>
        </p:txBody>
      </p:sp>
    </p:spTree>
    <p:extLst>
      <p:ext uri="{BB962C8B-B14F-4D97-AF65-F5344CB8AC3E}">
        <p14:creationId xmlns:p14="http://schemas.microsoft.com/office/powerpoint/2010/main" val="156181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DC478F3-3351-41C1-9002-D92AF929AF30}" type="datetimeFigureOut">
              <a:rPr lang="ru-KZ" smtClean="0"/>
              <a:t>04.09.2022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a:xfrm>
            <a:off x="10558300" y="5956137"/>
            <a:ext cx="1052508" cy="365125"/>
          </a:xfrm>
        </p:spPr>
        <p:txBody>
          <a:bodyPr/>
          <a:lstStyle/>
          <a:p>
            <a:fld id="{48B8A7C4-87DE-4F55-9611-86F82F6B876D}" type="slidenum">
              <a:rPr lang="ru-KZ" smtClean="0"/>
              <a:t>‹#›</a:t>
            </a:fld>
            <a:endParaRPr lang="ru-KZ"/>
          </a:p>
        </p:txBody>
      </p:sp>
    </p:spTree>
    <p:extLst>
      <p:ext uri="{BB962C8B-B14F-4D97-AF65-F5344CB8AC3E}">
        <p14:creationId xmlns:p14="http://schemas.microsoft.com/office/powerpoint/2010/main" val="2216446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6DC478F3-3351-41C1-9002-D92AF929AF30}" type="datetimeFigureOut">
              <a:rPr lang="ru-KZ" smtClean="0"/>
              <a:t>04.09.2022</a:t>
            </a:fld>
            <a:endParaRPr lang="ru-KZ"/>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ru-KZ"/>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48B8A7C4-87DE-4F55-9611-86F82F6B876D}" type="slidenum">
              <a:rPr lang="ru-KZ" smtClean="0"/>
              <a:t>‹#›</a:t>
            </a:fld>
            <a:endParaRPr lang="ru-KZ"/>
          </a:p>
        </p:txBody>
      </p:sp>
    </p:spTree>
    <p:extLst>
      <p:ext uri="{BB962C8B-B14F-4D97-AF65-F5344CB8AC3E}">
        <p14:creationId xmlns:p14="http://schemas.microsoft.com/office/powerpoint/2010/main" val="1020638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6DC478F3-3351-41C1-9002-D92AF929AF30}" type="datetimeFigureOut">
              <a:rPr lang="ru-KZ" smtClean="0"/>
              <a:t>04.09.2022</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48B8A7C4-87DE-4F55-9611-86F82F6B876D}" type="slidenum">
              <a:rPr lang="ru-KZ" smtClean="0"/>
              <a:t>‹#›</a:t>
            </a:fld>
            <a:endParaRPr lang="ru-KZ"/>
          </a:p>
        </p:txBody>
      </p:sp>
    </p:spTree>
    <p:extLst>
      <p:ext uri="{BB962C8B-B14F-4D97-AF65-F5344CB8AC3E}">
        <p14:creationId xmlns:p14="http://schemas.microsoft.com/office/powerpoint/2010/main" val="1766401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6DC478F3-3351-41C1-9002-D92AF929AF30}" type="datetimeFigureOut">
              <a:rPr lang="ru-KZ" smtClean="0"/>
              <a:t>04.09.2022</a:t>
            </a:fld>
            <a:endParaRPr lang="ru-KZ"/>
          </a:p>
        </p:txBody>
      </p:sp>
      <p:sp>
        <p:nvSpPr>
          <p:cNvPr id="8" name="Footer Placeholder 7"/>
          <p:cNvSpPr>
            <a:spLocks noGrp="1"/>
          </p:cNvSpPr>
          <p:nvPr>
            <p:ph type="ftr" sz="quarter" idx="11"/>
          </p:nvPr>
        </p:nvSpPr>
        <p:spPr/>
        <p:txBody>
          <a:bodyPr/>
          <a:lstStyle/>
          <a:p>
            <a:endParaRPr lang="ru-KZ"/>
          </a:p>
        </p:txBody>
      </p:sp>
      <p:sp>
        <p:nvSpPr>
          <p:cNvPr id="9" name="Slide Number Placeholder 8"/>
          <p:cNvSpPr>
            <a:spLocks noGrp="1"/>
          </p:cNvSpPr>
          <p:nvPr>
            <p:ph type="sldNum" sz="quarter" idx="12"/>
          </p:nvPr>
        </p:nvSpPr>
        <p:spPr/>
        <p:txBody>
          <a:bodyPr/>
          <a:lstStyle/>
          <a:p>
            <a:fld id="{48B8A7C4-87DE-4F55-9611-86F82F6B876D}" type="slidenum">
              <a:rPr lang="ru-KZ" smtClean="0"/>
              <a:t>‹#›</a:t>
            </a:fld>
            <a:endParaRPr lang="ru-KZ"/>
          </a:p>
        </p:txBody>
      </p:sp>
    </p:spTree>
    <p:extLst>
      <p:ext uri="{BB962C8B-B14F-4D97-AF65-F5344CB8AC3E}">
        <p14:creationId xmlns:p14="http://schemas.microsoft.com/office/powerpoint/2010/main" val="719424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6DC478F3-3351-41C1-9002-D92AF929AF30}" type="datetimeFigureOut">
              <a:rPr lang="ru-KZ" smtClean="0"/>
              <a:t>04.09.2022</a:t>
            </a:fld>
            <a:endParaRPr lang="ru-KZ"/>
          </a:p>
        </p:txBody>
      </p:sp>
      <p:sp>
        <p:nvSpPr>
          <p:cNvPr id="4" name="Footer Placeholder 3"/>
          <p:cNvSpPr>
            <a:spLocks noGrp="1"/>
          </p:cNvSpPr>
          <p:nvPr>
            <p:ph type="ftr" sz="quarter" idx="11"/>
          </p:nvPr>
        </p:nvSpPr>
        <p:spPr/>
        <p:txBody>
          <a:bodyPr/>
          <a:lstStyle/>
          <a:p>
            <a:endParaRPr lang="ru-KZ"/>
          </a:p>
        </p:txBody>
      </p:sp>
      <p:sp>
        <p:nvSpPr>
          <p:cNvPr id="5" name="Slide Number Placeholder 4"/>
          <p:cNvSpPr>
            <a:spLocks noGrp="1"/>
          </p:cNvSpPr>
          <p:nvPr>
            <p:ph type="sldNum" sz="quarter" idx="12"/>
          </p:nvPr>
        </p:nvSpPr>
        <p:spPr/>
        <p:txBody>
          <a:bodyPr/>
          <a:lstStyle/>
          <a:p>
            <a:fld id="{48B8A7C4-87DE-4F55-9611-86F82F6B876D}" type="slidenum">
              <a:rPr lang="ru-KZ" smtClean="0"/>
              <a:t>‹#›</a:t>
            </a:fld>
            <a:endParaRPr lang="ru-KZ"/>
          </a:p>
        </p:txBody>
      </p:sp>
    </p:spTree>
    <p:extLst>
      <p:ext uri="{BB962C8B-B14F-4D97-AF65-F5344CB8AC3E}">
        <p14:creationId xmlns:p14="http://schemas.microsoft.com/office/powerpoint/2010/main" val="3527205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C478F3-3351-41C1-9002-D92AF929AF30}" type="datetimeFigureOut">
              <a:rPr lang="ru-KZ" smtClean="0"/>
              <a:t>04.09.2022</a:t>
            </a:fld>
            <a:endParaRPr lang="ru-KZ"/>
          </a:p>
        </p:txBody>
      </p:sp>
      <p:sp>
        <p:nvSpPr>
          <p:cNvPr id="3" name="Footer Placeholder 2"/>
          <p:cNvSpPr>
            <a:spLocks noGrp="1"/>
          </p:cNvSpPr>
          <p:nvPr>
            <p:ph type="ftr" sz="quarter" idx="11"/>
          </p:nvPr>
        </p:nvSpPr>
        <p:spPr/>
        <p:txBody>
          <a:bodyPr/>
          <a:lstStyle/>
          <a:p>
            <a:endParaRPr lang="ru-KZ"/>
          </a:p>
        </p:txBody>
      </p:sp>
      <p:sp>
        <p:nvSpPr>
          <p:cNvPr id="4" name="Slide Number Placeholder 3"/>
          <p:cNvSpPr>
            <a:spLocks noGrp="1"/>
          </p:cNvSpPr>
          <p:nvPr>
            <p:ph type="sldNum" sz="quarter" idx="12"/>
          </p:nvPr>
        </p:nvSpPr>
        <p:spPr/>
        <p:txBody>
          <a:bodyPr/>
          <a:lstStyle/>
          <a:p>
            <a:fld id="{48B8A7C4-87DE-4F55-9611-86F82F6B876D}" type="slidenum">
              <a:rPr lang="ru-KZ" smtClean="0"/>
              <a:t>‹#›</a:t>
            </a:fld>
            <a:endParaRPr lang="ru-KZ"/>
          </a:p>
        </p:txBody>
      </p:sp>
    </p:spTree>
    <p:extLst>
      <p:ext uri="{BB962C8B-B14F-4D97-AF65-F5344CB8AC3E}">
        <p14:creationId xmlns:p14="http://schemas.microsoft.com/office/powerpoint/2010/main" val="137711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ru-RU"/>
              <a:t>Образец заголовка</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6DC478F3-3351-41C1-9002-D92AF929AF30}" type="datetimeFigureOut">
              <a:rPr lang="ru-KZ" smtClean="0"/>
              <a:t>04.09.2022</a:t>
            </a:fld>
            <a:endParaRPr lang="ru-KZ"/>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ru-KZ"/>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48B8A7C4-87DE-4F55-9611-86F82F6B876D}" type="slidenum">
              <a:rPr lang="ru-KZ" smtClean="0"/>
              <a:t>‹#›</a:t>
            </a:fld>
            <a:endParaRPr lang="ru-KZ"/>
          </a:p>
        </p:txBody>
      </p:sp>
    </p:spTree>
    <p:extLst>
      <p:ext uri="{BB962C8B-B14F-4D97-AF65-F5344CB8AC3E}">
        <p14:creationId xmlns:p14="http://schemas.microsoft.com/office/powerpoint/2010/main" val="4257077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6DC478F3-3351-41C1-9002-D92AF929AF30}" type="datetimeFigureOut">
              <a:rPr lang="ru-KZ" smtClean="0"/>
              <a:t>04.09.2022</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48B8A7C4-87DE-4F55-9611-86F82F6B876D}" type="slidenum">
              <a:rPr lang="ru-KZ" smtClean="0"/>
              <a:t>‹#›</a:t>
            </a:fld>
            <a:endParaRPr lang="ru-KZ"/>
          </a:p>
        </p:txBody>
      </p:sp>
    </p:spTree>
    <p:extLst>
      <p:ext uri="{BB962C8B-B14F-4D97-AF65-F5344CB8AC3E}">
        <p14:creationId xmlns:p14="http://schemas.microsoft.com/office/powerpoint/2010/main" val="1141637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6DC478F3-3351-41C1-9002-D92AF929AF30}" type="datetimeFigureOut">
              <a:rPr lang="ru-KZ" smtClean="0"/>
              <a:t>04.09.2022</a:t>
            </a:fld>
            <a:endParaRPr lang="ru-KZ"/>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ru-KZ"/>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48B8A7C4-87DE-4F55-9611-86F82F6B876D}" type="slidenum">
              <a:rPr lang="ru-KZ" smtClean="0"/>
              <a:t>‹#›</a:t>
            </a:fld>
            <a:endParaRPr lang="ru-KZ"/>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191687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049D61F-741F-4F9C-B43E-93BFC4AC6F1C}"/>
              </a:ext>
            </a:extLst>
          </p:cNvPr>
          <p:cNvSpPr>
            <a:spLocks noGrp="1"/>
          </p:cNvSpPr>
          <p:nvPr>
            <p:ph type="ctrTitle"/>
          </p:nvPr>
        </p:nvSpPr>
        <p:spPr/>
        <p:txBody>
          <a:bodyPr>
            <a:normAutofit/>
          </a:bodyPr>
          <a:lstStyle/>
          <a:p>
            <a:pPr algn="ctr"/>
            <a:r>
              <a:rPr lang="en-US" dirty="0"/>
              <a:t>The lecture 10</a:t>
            </a:r>
            <a:endParaRPr lang="ru-KZ" dirty="0"/>
          </a:p>
        </p:txBody>
      </p:sp>
      <p:sp>
        <p:nvSpPr>
          <p:cNvPr id="3" name="Подзаголовок 2">
            <a:extLst>
              <a:ext uri="{FF2B5EF4-FFF2-40B4-BE49-F238E27FC236}">
                <a16:creationId xmlns:a16="http://schemas.microsoft.com/office/drawing/2014/main" id="{D0260098-38B2-413E-AE04-9AA76B498A90}"/>
              </a:ext>
            </a:extLst>
          </p:cNvPr>
          <p:cNvSpPr>
            <a:spLocks noGrp="1"/>
          </p:cNvSpPr>
          <p:nvPr>
            <p:ph type="subTitle" idx="1"/>
          </p:nvPr>
        </p:nvSpPr>
        <p:spPr>
          <a:xfrm>
            <a:off x="581194" y="4823778"/>
            <a:ext cx="10993546" cy="590321"/>
          </a:xfrm>
        </p:spPr>
        <p:txBody>
          <a:bodyPr/>
          <a:lstStyle/>
          <a:p>
            <a:pPr algn="r"/>
            <a:r>
              <a:rPr lang="en-US" dirty="0">
                <a:solidFill>
                  <a:srgbClr val="FFC000"/>
                </a:solidFill>
              </a:rPr>
              <a:t>Distributed python</a:t>
            </a:r>
            <a:endParaRPr lang="ru-KZ" dirty="0">
              <a:solidFill>
                <a:srgbClr val="FFC000"/>
              </a:solidFill>
            </a:endParaRPr>
          </a:p>
        </p:txBody>
      </p:sp>
    </p:spTree>
    <p:extLst>
      <p:ext uri="{BB962C8B-B14F-4D97-AF65-F5344CB8AC3E}">
        <p14:creationId xmlns:p14="http://schemas.microsoft.com/office/powerpoint/2010/main" val="2866568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1B9991A-6C22-4736-9CD5-A7592E425F81}"/>
              </a:ext>
            </a:extLst>
          </p:cNvPr>
          <p:cNvSpPr>
            <a:spLocks noGrp="1"/>
          </p:cNvSpPr>
          <p:nvPr>
            <p:ph type="title"/>
          </p:nvPr>
        </p:nvSpPr>
        <p:spPr>
          <a:xfrm>
            <a:off x="581192" y="651356"/>
            <a:ext cx="11029616" cy="1013800"/>
          </a:xfrm>
        </p:spPr>
        <p:txBody>
          <a:bodyPr/>
          <a:lstStyle/>
          <a:p>
            <a:pPr algn="ctr"/>
            <a:r>
              <a:rPr lang="en-US" dirty="0">
                <a:solidFill>
                  <a:srgbClr val="FFC000"/>
                </a:solidFill>
              </a:rPr>
              <a:t>Celery distributed tasks</a:t>
            </a:r>
            <a:endParaRPr lang="ru-KZ" dirty="0"/>
          </a:p>
        </p:txBody>
      </p:sp>
      <p:sp>
        <p:nvSpPr>
          <p:cNvPr id="3" name="Объект 2">
            <a:extLst>
              <a:ext uri="{FF2B5EF4-FFF2-40B4-BE49-F238E27FC236}">
                <a16:creationId xmlns:a16="http://schemas.microsoft.com/office/drawing/2014/main" id="{2EF2DCB9-9D00-488C-816F-7A4058213EA0}"/>
              </a:ext>
            </a:extLst>
          </p:cNvPr>
          <p:cNvSpPr>
            <a:spLocks noGrp="1"/>
          </p:cNvSpPr>
          <p:nvPr>
            <p:ph idx="1"/>
          </p:nvPr>
        </p:nvSpPr>
        <p:spPr/>
        <p:txBody>
          <a:bodyPr/>
          <a:lstStyle/>
          <a:p>
            <a:r>
              <a:rPr lang="en-US" dirty="0"/>
              <a:t>The basic idea of distributed computing is to break each workload into an arbitrary number</a:t>
            </a:r>
            <a:r>
              <a:rPr lang="ru-KZ" dirty="0"/>
              <a:t> </a:t>
            </a:r>
            <a:r>
              <a:rPr lang="en-US" dirty="0"/>
              <a:t>of tasks, usually indicated with the name, into reasonable pieces for which a computer in</a:t>
            </a:r>
            <a:r>
              <a:rPr lang="ru-KZ" dirty="0"/>
              <a:t> </a:t>
            </a:r>
            <a:r>
              <a:rPr lang="en-US" dirty="0"/>
              <a:t>a distributed network will be able to finish and return the results flawlessly. In distributed</a:t>
            </a:r>
            <a:r>
              <a:rPr lang="ru-KZ" dirty="0"/>
              <a:t> </a:t>
            </a:r>
            <a:r>
              <a:rPr lang="en-US" dirty="0"/>
              <a:t>computing, there is the absolute certainty that the machines on your network are always</a:t>
            </a:r>
            <a:r>
              <a:rPr lang="ru-KZ" dirty="0"/>
              <a:t> </a:t>
            </a:r>
            <a:r>
              <a:rPr lang="en-US" dirty="0"/>
              <a:t>available (latency difference, unpredictable crash or network computers, and so on). So, you</a:t>
            </a:r>
            <a:r>
              <a:rPr lang="ru-KZ" dirty="0"/>
              <a:t> </a:t>
            </a:r>
            <a:r>
              <a:rPr lang="en-US" dirty="0"/>
              <a:t>need a continuous monitoring architecture.</a:t>
            </a:r>
            <a:endParaRPr lang="ru-KZ" dirty="0"/>
          </a:p>
        </p:txBody>
      </p:sp>
    </p:spTree>
    <p:extLst>
      <p:ext uri="{BB962C8B-B14F-4D97-AF65-F5344CB8AC3E}">
        <p14:creationId xmlns:p14="http://schemas.microsoft.com/office/powerpoint/2010/main" val="3572752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5CEF179-2A02-4A12-979F-C7368CEBC31D}"/>
              </a:ext>
            </a:extLst>
          </p:cNvPr>
          <p:cNvSpPr>
            <a:spLocks noGrp="1"/>
          </p:cNvSpPr>
          <p:nvPr>
            <p:ph type="title"/>
          </p:nvPr>
        </p:nvSpPr>
        <p:spPr/>
        <p:txBody>
          <a:bodyPr/>
          <a:lstStyle/>
          <a:p>
            <a:pPr algn="ctr"/>
            <a:r>
              <a:rPr lang="en-US" dirty="0">
                <a:solidFill>
                  <a:srgbClr val="FFC000"/>
                </a:solidFill>
              </a:rPr>
              <a:t>Celery distributed tasks</a:t>
            </a:r>
            <a:endParaRPr lang="ru-KZ" dirty="0">
              <a:solidFill>
                <a:srgbClr val="FFC000"/>
              </a:solidFill>
            </a:endParaRPr>
          </a:p>
        </p:txBody>
      </p:sp>
      <p:sp>
        <p:nvSpPr>
          <p:cNvPr id="3" name="Объект 2">
            <a:extLst>
              <a:ext uri="{FF2B5EF4-FFF2-40B4-BE49-F238E27FC236}">
                <a16:creationId xmlns:a16="http://schemas.microsoft.com/office/drawing/2014/main" id="{CC12B788-7550-4629-8F2E-BC1FA06C60B7}"/>
              </a:ext>
            </a:extLst>
          </p:cNvPr>
          <p:cNvSpPr>
            <a:spLocks noGrp="1"/>
          </p:cNvSpPr>
          <p:nvPr>
            <p:ph idx="1"/>
          </p:nvPr>
        </p:nvSpPr>
        <p:spPr>
          <a:xfrm>
            <a:off x="488059" y="1845733"/>
            <a:ext cx="11029615" cy="3589732"/>
          </a:xfrm>
        </p:spPr>
        <p:txBody>
          <a:bodyPr>
            <a:normAutofit/>
          </a:bodyPr>
          <a:lstStyle/>
          <a:p>
            <a:pPr marL="0" indent="0">
              <a:buNone/>
            </a:pPr>
            <a:r>
              <a:rPr lang="en-US" dirty="0"/>
              <a:t>Celery is a Python framework used to manage a distributed task, following the Object-Oriented Middleware approach. Its main feature consists of handling many small tasks and distributing them on a large number of computational nodes. Finally, the result of each task will then be reworked in order to compose the overall solution.</a:t>
            </a:r>
          </a:p>
          <a:p>
            <a:pPr marL="0" indent="0">
              <a:buNone/>
            </a:pPr>
            <a:r>
              <a:rPr lang="en-US" dirty="0"/>
              <a:t>To work with Celery, we need the following components:</a:t>
            </a:r>
          </a:p>
          <a:p>
            <a:r>
              <a:rPr lang="en-US" dirty="0"/>
              <a:t>The Celery module </a:t>
            </a:r>
          </a:p>
          <a:p>
            <a:r>
              <a:rPr lang="en-US" dirty="0"/>
              <a:t>A message broker. This is a Celery-independent software component, the middleware, used to send and receive messages to distributed task workers.  A message broker is also known as a message middleware. It deals with the exchange of messages in a communication network. </a:t>
            </a:r>
          </a:p>
          <a:p>
            <a:r>
              <a:rPr lang="en-US" dirty="0"/>
              <a:t>The addressing scheme of this type of middleware is no longer of the point-to-point type but is a message-oriented addressing scheme. The best known is the Publish/Subscribe paradigm.</a:t>
            </a:r>
            <a:endParaRPr lang="ru-KZ" dirty="0"/>
          </a:p>
        </p:txBody>
      </p:sp>
    </p:spTree>
    <p:extLst>
      <p:ext uri="{BB962C8B-B14F-4D97-AF65-F5344CB8AC3E}">
        <p14:creationId xmlns:p14="http://schemas.microsoft.com/office/powerpoint/2010/main" val="883091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E075CA9-721A-4EDB-8AF6-EF31713D15A2}"/>
              </a:ext>
            </a:extLst>
          </p:cNvPr>
          <p:cNvSpPr>
            <a:spLocks noGrp="1"/>
          </p:cNvSpPr>
          <p:nvPr>
            <p:ph type="title"/>
          </p:nvPr>
        </p:nvSpPr>
        <p:spPr/>
        <p:txBody>
          <a:bodyPr/>
          <a:lstStyle/>
          <a:p>
            <a:pPr algn="ctr"/>
            <a:r>
              <a:rPr lang="en-US" dirty="0">
                <a:solidFill>
                  <a:srgbClr val="FFC000"/>
                </a:solidFill>
              </a:rPr>
              <a:t>Celery distributed tasks</a:t>
            </a:r>
            <a:endParaRPr lang="ru-KZ" dirty="0"/>
          </a:p>
        </p:txBody>
      </p:sp>
      <p:pic>
        <p:nvPicPr>
          <p:cNvPr id="4" name="Объект 3">
            <a:extLst>
              <a:ext uri="{FF2B5EF4-FFF2-40B4-BE49-F238E27FC236}">
                <a16:creationId xmlns:a16="http://schemas.microsoft.com/office/drawing/2014/main" id="{2BEA3CAC-0C67-43CF-80EA-417FC14DA355}"/>
              </a:ext>
            </a:extLst>
          </p:cNvPr>
          <p:cNvPicPr>
            <a:picLocks noGrp="1" noChangeAspect="1"/>
          </p:cNvPicPr>
          <p:nvPr>
            <p:ph idx="1"/>
          </p:nvPr>
        </p:nvPicPr>
        <p:blipFill>
          <a:blip r:embed="rId2"/>
          <a:stretch>
            <a:fillRect/>
          </a:stretch>
        </p:blipFill>
        <p:spPr>
          <a:xfrm>
            <a:off x="2726304" y="2113455"/>
            <a:ext cx="6739391" cy="4042389"/>
          </a:xfrm>
          <a:prstGeom prst="rect">
            <a:avLst/>
          </a:prstGeom>
        </p:spPr>
      </p:pic>
    </p:spTree>
    <p:extLst>
      <p:ext uri="{BB962C8B-B14F-4D97-AF65-F5344CB8AC3E}">
        <p14:creationId xmlns:p14="http://schemas.microsoft.com/office/powerpoint/2010/main" val="2648182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3A94102-1188-4CE7-B225-08F3C14EF0B6}"/>
              </a:ext>
            </a:extLst>
          </p:cNvPr>
          <p:cNvSpPr>
            <a:spLocks noGrp="1"/>
          </p:cNvSpPr>
          <p:nvPr>
            <p:ph type="title"/>
          </p:nvPr>
        </p:nvSpPr>
        <p:spPr/>
        <p:txBody>
          <a:bodyPr/>
          <a:lstStyle/>
          <a:p>
            <a:pPr algn="ctr"/>
            <a:r>
              <a:rPr lang="en-US" dirty="0">
                <a:solidFill>
                  <a:srgbClr val="FFC000"/>
                </a:solidFill>
              </a:rPr>
              <a:t>Celery distributed tasks</a:t>
            </a:r>
            <a:endParaRPr lang="ru-KZ" dirty="0"/>
          </a:p>
        </p:txBody>
      </p:sp>
      <p:sp>
        <p:nvSpPr>
          <p:cNvPr id="3" name="Объект 2">
            <a:extLst>
              <a:ext uri="{FF2B5EF4-FFF2-40B4-BE49-F238E27FC236}">
                <a16:creationId xmlns:a16="http://schemas.microsoft.com/office/drawing/2014/main" id="{A607002A-4500-47DF-9BE8-F94300F9D197}"/>
              </a:ext>
            </a:extLst>
          </p:cNvPr>
          <p:cNvSpPr>
            <a:spLocks noGrp="1"/>
          </p:cNvSpPr>
          <p:nvPr>
            <p:ph idx="1"/>
          </p:nvPr>
        </p:nvSpPr>
        <p:spPr/>
        <p:txBody>
          <a:bodyPr/>
          <a:lstStyle/>
          <a:p>
            <a:pPr marL="0" indent="0">
              <a:buNone/>
            </a:pPr>
            <a:r>
              <a:rPr lang="en-US" dirty="0"/>
              <a:t>In this recipe, we'll show you how to create and call a task using the Celery module. Celery provides the following methods that make a call to a task:</a:t>
            </a:r>
          </a:p>
          <a:p>
            <a:r>
              <a:rPr lang="en-US" dirty="0" err="1"/>
              <a:t>apply_async</a:t>
            </a:r>
            <a:r>
              <a:rPr lang="en-US" dirty="0"/>
              <a:t>(</a:t>
            </a:r>
            <a:r>
              <a:rPr lang="en-US" dirty="0" err="1"/>
              <a:t>args</a:t>
            </a:r>
            <a:r>
              <a:rPr lang="en-US" dirty="0"/>
              <a:t>[, </a:t>
            </a:r>
            <a:r>
              <a:rPr lang="en-US" dirty="0" err="1"/>
              <a:t>kwargs</a:t>
            </a:r>
            <a:r>
              <a:rPr lang="en-US" dirty="0"/>
              <a:t>[, …]]): This task sends a task message</a:t>
            </a:r>
          </a:p>
          <a:p>
            <a:r>
              <a:rPr lang="en-US" dirty="0"/>
              <a:t>delay(*</a:t>
            </a:r>
            <a:r>
              <a:rPr lang="en-US" dirty="0" err="1"/>
              <a:t>args</a:t>
            </a:r>
            <a:r>
              <a:rPr lang="en-US" dirty="0"/>
              <a:t>, **</a:t>
            </a:r>
            <a:r>
              <a:rPr lang="en-US" dirty="0" err="1"/>
              <a:t>kwargs</a:t>
            </a:r>
            <a:r>
              <a:rPr lang="en-US" dirty="0"/>
              <a:t>): This is a shortcut to send a task message, but does not support execution options</a:t>
            </a:r>
          </a:p>
          <a:p>
            <a:pPr marL="0" indent="0">
              <a:buNone/>
            </a:pPr>
            <a:r>
              <a:rPr lang="en-US" dirty="0"/>
              <a:t>The delay method is better to use because it can be called as a regular function:</a:t>
            </a:r>
          </a:p>
          <a:p>
            <a:r>
              <a:rPr lang="en-US" dirty="0" err="1"/>
              <a:t>task.delay</a:t>
            </a:r>
            <a:r>
              <a:rPr lang="en-US" dirty="0"/>
              <a:t>(arg1, arg2, kwarg1='x', kwarg2='y')</a:t>
            </a:r>
          </a:p>
          <a:p>
            <a:pPr marL="0" indent="0">
              <a:buNone/>
            </a:pPr>
            <a:r>
              <a:rPr lang="en-US" dirty="0"/>
              <a:t>While using </a:t>
            </a:r>
            <a:r>
              <a:rPr lang="en-US" dirty="0" err="1"/>
              <a:t>apply_async</a:t>
            </a:r>
            <a:r>
              <a:rPr lang="en-US" dirty="0"/>
              <a:t> you should write:</a:t>
            </a:r>
          </a:p>
          <a:p>
            <a:r>
              <a:rPr lang="en-US" dirty="0" err="1"/>
              <a:t>task.apply_async</a:t>
            </a:r>
            <a:r>
              <a:rPr lang="en-US" dirty="0"/>
              <a:t> (</a:t>
            </a:r>
            <a:r>
              <a:rPr lang="en-US" dirty="0" err="1"/>
              <a:t>args</a:t>
            </a:r>
            <a:r>
              <a:rPr lang="en-US" dirty="0"/>
              <a:t>=[arg1, arg2] </a:t>
            </a:r>
            <a:r>
              <a:rPr lang="en-US" dirty="0" err="1"/>
              <a:t>kwargs</a:t>
            </a:r>
            <a:r>
              <a:rPr lang="en-US" dirty="0"/>
              <a:t>={'kwarg1’: 'x','kwarg2’: 'y'})</a:t>
            </a:r>
            <a:endParaRPr lang="ru-KZ" dirty="0"/>
          </a:p>
        </p:txBody>
      </p:sp>
    </p:spTree>
    <p:extLst>
      <p:ext uri="{BB962C8B-B14F-4D97-AF65-F5344CB8AC3E}">
        <p14:creationId xmlns:p14="http://schemas.microsoft.com/office/powerpoint/2010/main" val="2846681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DFBD917-951A-45D3-8344-4AC83CBB83B5}"/>
              </a:ext>
            </a:extLst>
          </p:cNvPr>
          <p:cNvSpPr>
            <a:spLocks noGrp="1"/>
          </p:cNvSpPr>
          <p:nvPr>
            <p:ph type="title"/>
          </p:nvPr>
        </p:nvSpPr>
        <p:spPr/>
        <p:txBody>
          <a:bodyPr/>
          <a:lstStyle/>
          <a:p>
            <a:pPr algn="ctr"/>
            <a:r>
              <a:rPr lang="en-US" dirty="0">
                <a:solidFill>
                  <a:srgbClr val="FFC000"/>
                </a:solidFill>
              </a:rPr>
              <a:t>Celery distributed tasks</a:t>
            </a:r>
            <a:endParaRPr lang="ru-KZ" dirty="0"/>
          </a:p>
        </p:txBody>
      </p:sp>
      <p:sp>
        <p:nvSpPr>
          <p:cNvPr id="3" name="Объект 2">
            <a:extLst>
              <a:ext uri="{FF2B5EF4-FFF2-40B4-BE49-F238E27FC236}">
                <a16:creationId xmlns:a16="http://schemas.microsoft.com/office/drawing/2014/main" id="{C37BD9F3-E10A-49EA-B049-4C656F6D98D3}"/>
              </a:ext>
            </a:extLst>
          </p:cNvPr>
          <p:cNvSpPr>
            <a:spLocks noGrp="1"/>
          </p:cNvSpPr>
          <p:nvPr>
            <p:ph idx="1"/>
          </p:nvPr>
        </p:nvSpPr>
        <p:spPr>
          <a:xfrm>
            <a:off x="581191" y="1985763"/>
            <a:ext cx="11029615" cy="503437"/>
          </a:xfrm>
        </p:spPr>
        <p:txBody>
          <a:bodyPr/>
          <a:lstStyle/>
          <a:p>
            <a:r>
              <a:rPr lang="en-US" dirty="0"/>
              <a:t>Creating the following script</a:t>
            </a:r>
            <a:endParaRPr lang="ru-KZ" dirty="0"/>
          </a:p>
        </p:txBody>
      </p:sp>
      <p:pic>
        <p:nvPicPr>
          <p:cNvPr id="5" name="Рисунок 4">
            <a:extLst>
              <a:ext uri="{FF2B5EF4-FFF2-40B4-BE49-F238E27FC236}">
                <a16:creationId xmlns:a16="http://schemas.microsoft.com/office/drawing/2014/main" id="{C25DE641-26B5-4690-B5E8-F28D571F97AB}"/>
              </a:ext>
            </a:extLst>
          </p:cNvPr>
          <p:cNvPicPr>
            <a:picLocks noChangeAspect="1"/>
          </p:cNvPicPr>
          <p:nvPr/>
        </p:nvPicPr>
        <p:blipFill>
          <a:blip r:embed="rId2"/>
          <a:stretch>
            <a:fillRect/>
          </a:stretch>
        </p:blipFill>
        <p:spPr>
          <a:xfrm>
            <a:off x="684742" y="2910945"/>
            <a:ext cx="4286250" cy="2390775"/>
          </a:xfrm>
          <a:prstGeom prst="rect">
            <a:avLst/>
          </a:prstGeom>
        </p:spPr>
      </p:pic>
      <p:pic>
        <p:nvPicPr>
          <p:cNvPr id="7" name="Рисунок 6">
            <a:extLst>
              <a:ext uri="{FF2B5EF4-FFF2-40B4-BE49-F238E27FC236}">
                <a16:creationId xmlns:a16="http://schemas.microsoft.com/office/drawing/2014/main" id="{182E4BC4-15BC-4BD7-A462-C8A7AC97A5EA}"/>
              </a:ext>
            </a:extLst>
          </p:cNvPr>
          <p:cNvPicPr>
            <a:picLocks noChangeAspect="1"/>
          </p:cNvPicPr>
          <p:nvPr/>
        </p:nvPicPr>
        <p:blipFill>
          <a:blip r:embed="rId3"/>
          <a:stretch>
            <a:fillRect/>
          </a:stretch>
        </p:blipFill>
        <p:spPr>
          <a:xfrm>
            <a:off x="5785908" y="2472795"/>
            <a:ext cx="5124450" cy="2828925"/>
          </a:xfrm>
          <a:prstGeom prst="rect">
            <a:avLst/>
          </a:prstGeom>
        </p:spPr>
      </p:pic>
    </p:spTree>
    <p:extLst>
      <p:ext uri="{BB962C8B-B14F-4D97-AF65-F5344CB8AC3E}">
        <p14:creationId xmlns:p14="http://schemas.microsoft.com/office/powerpoint/2010/main" val="3744870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973278A-9335-433E-B5C2-69FD21253567}"/>
              </a:ext>
            </a:extLst>
          </p:cNvPr>
          <p:cNvSpPr>
            <a:spLocks noGrp="1"/>
          </p:cNvSpPr>
          <p:nvPr>
            <p:ph type="title"/>
          </p:nvPr>
        </p:nvSpPr>
        <p:spPr/>
        <p:txBody>
          <a:bodyPr/>
          <a:lstStyle/>
          <a:p>
            <a:pPr algn="ctr"/>
            <a:r>
              <a:rPr lang="en-US" dirty="0">
                <a:solidFill>
                  <a:srgbClr val="FFC000"/>
                </a:solidFill>
              </a:rPr>
              <a:t>Running the command</a:t>
            </a:r>
            <a:endParaRPr lang="ru-KZ" dirty="0">
              <a:solidFill>
                <a:srgbClr val="FFC000"/>
              </a:solidFill>
            </a:endParaRPr>
          </a:p>
        </p:txBody>
      </p:sp>
      <p:sp>
        <p:nvSpPr>
          <p:cNvPr id="3" name="Объект 2">
            <a:extLst>
              <a:ext uri="{FF2B5EF4-FFF2-40B4-BE49-F238E27FC236}">
                <a16:creationId xmlns:a16="http://schemas.microsoft.com/office/drawing/2014/main" id="{C87FF675-A625-4189-934C-E880029276AF}"/>
              </a:ext>
            </a:extLst>
          </p:cNvPr>
          <p:cNvSpPr>
            <a:spLocks noGrp="1"/>
          </p:cNvSpPr>
          <p:nvPr>
            <p:ph idx="1"/>
          </p:nvPr>
        </p:nvSpPr>
        <p:spPr>
          <a:xfrm>
            <a:off x="488059" y="1715956"/>
            <a:ext cx="11029615" cy="1494037"/>
          </a:xfrm>
        </p:spPr>
        <p:txBody>
          <a:bodyPr/>
          <a:lstStyle/>
          <a:p>
            <a:pPr marL="0" indent="0">
              <a:buNone/>
            </a:pPr>
            <a:r>
              <a:rPr lang="en-US" dirty="0"/>
              <a:t>We must note again that the RabbitMQ service starts automatically on our server upon installation. So, to execute the Celery worker server, we simply type the following command from Command Prompt:</a:t>
            </a:r>
          </a:p>
          <a:p>
            <a:r>
              <a:rPr lang="en-US" dirty="0"/>
              <a:t>celery -A </a:t>
            </a:r>
            <a:r>
              <a:rPr lang="en-US" dirty="0" err="1"/>
              <a:t>addTask</a:t>
            </a:r>
            <a:r>
              <a:rPr lang="en-US" dirty="0"/>
              <a:t> worker --</a:t>
            </a:r>
            <a:r>
              <a:rPr lang="en-US" dirty="0" err="1"/>
              <a:t>loglevel</a:t>
            </a:r>
            <a:r>
              <a:rPr lang="en-US" dirty="0"/>
              <a:t>=info –P </a:t>
            </a:r>
            <a:r>
              <a:rPr lang="en-US" dirty="0" err="1"/>
              <a:t>eventlet</a:t>
            </a:r>
            <a:endParaRPr lang="ru-KZ" dirty="0"/>
          </a:p>
        </p:txBody>
      </p:sp>
      <p:pic>
        <p:nvPicPr>
          <p:cNvPr id="5" name="Рисунок 4">
            <a:extLst>
              <a:ext uri="{FF2B5EF4-FFF2-40B4-BE49-F238E27FC236}">
                <a16:creationId xmlns:a16="http://schemas.microsoft.com/office/drawing/2014/main" id="{91C7335C-326C-44D8-8F8C-54414D48C8CC}"/>
              </a:ext>
            </a:extLst>
          </p:cNvPr>
          <p:cNvPicPr>
            <a:picLocks noChangeAspect="1"/>
          </p:cNvPicPr>
          <p:nvPr/>
        </p:nvPicPr>
        <p:blipFill>
          <a:blip r:embed="rId2"/>
          <a:stretch>
            <a:fillRect/>
          </a:stretch>
        </p:blipFill>
        <p:spPr>
          <a:xfrm>
            <a:off x="623526" y="3091729"/>
            <a:ext cx="5057608" cy="3247412"/>
          </a:xfrm>
          <a:prstGeom prst="rect">
            <a:avLst/>
          </a:prstGeom>
        </p:spPr>
      </p:pic>
      <p:pic>
        <p:nvPicPr>
          <p:cNvPr id="7" name="Рисунок 6">
            <a:extLst>
              <a:ext uri="{FF2B5EF4-FFF2-40B4-BE49-F238E27FC236}">
                <a16:creationId xmlns:a16="http://schemas.microsoft.com/office/drawing/2014/main" id="{46064482-3A3A-465B-96AC-EDEBAB855F7E}"/>
              </a:ext>
            </a:extLst>
          </p:cNvPr>
          <p:cNvPicPr>
            <a:picLocks noChangeAspect="1"/>
          </p:cNvPicPr>
          <p:nvPr/>
        </p:nvPicPr>
        <p:blipFill>
          <a:blip r:embed="rId3"/>
          <a:stretch>
            <a:fillRect/>
          </a:stretch>
        </p:blipFill>
        <p:spPr>
          <a:xfrm>
            <a:off x="5816601" y="3091729"/>
            <a:ext cx="6240638" cy="3244116"/>
          </a:xfrm>
          <a:prstGeom prst="rect">
            <a:avLst/>
          </a:prstGeom>
        </p:spPr>
      </p:pic>
    </p:spTree>
    <p:extLst>
      <p:ext uri="{BB962C8B-B14F-4D97-AF65-F5344CB8AC3E}">
        <p14:creationId xmlns:p14="http://schemas.microsoft.com/office/powerpoint/2010/main" val="11701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0B08F14-17A1-49EF-A530-01926DB86A13}"/>
              </a:ext>
            </a:extLst>
          </p:cNvPr>
          <p:cNvSpPr>
            <a:spLocks noGrp="1"/>
          </p:cNvSpPr>
          <p:nvPr>
            <p:ph type="title"/>
          </p:nvPr>
        </p:nvSpPr>
        <p:spPr/>
        <p:txBody>
          <a:bodyPr/>
          <a:lstStyle/>
          <a:p>
            <a:pPr algn="ctr"/>
            <a:r>
              <a:rPr lang="en-US">
                <a:solidFill>
                  <a:srgbClr val="FFC000"/>
                </a:solidFill>
              </a:rPr>
              <a:t>Running the command</a:t>
            </a:r>
            <a:endParaRPr lang="ru-KZ"/>
          </a:p>
        </p:txBody>
      </p:sp>
      <p:sp>
        <p:nvSpPr>
          <p:cNvPr id="3" name="Объект 2">
            <a:extLst>
              <a:ext uri="{FF2B5EF4-FFF2-40B4-BE49-F238E27FC236}">
                <a16:creationId xmlns:a16="http://schemas.microsoft.com/office/drawing/2014/main" id="{9BB556E9-0B93-4C4E-AEB8-9D6D176B6CB7}"/>
              </a:ext>
            </a:extLst>
          </p:cNvPr>
          <p:cNvSpPr>
            <a:spLocks noGrp="1"/>
          </p:cNvSpPr>
          <p:nvPr>
            <p:ph idx="1"/>
          </p:nvPr>
        </p:nvSpPr>
        <p:spPr>
          <a:xfrm>
            <a:off x="581192" y="2180496"/>
            <a:ext cx="11029616" cy="4203371"/>
          </a:xfrm>
        </p:spPr>
        <p:txBody>
          <a:bodyPr>
            <a:normAutofit fontScale="77500" lnSpcReduction="20000"/>
          </a:bodyPr>
          <a:lstStyle/>
          <a:p>
            <a:pPr marL="0" indent="0">
              <a:buNone/>
            </a:pPr>
            <a:r>
              <a:rPr lang="en-US" dirty="0"/>
              <a:t>Let's focus on the first script, addTask.py. In the first two lines of code, we create a Celery application instance that uses the RabbitMQ service ad broker: </a:t>
            </a:r>
          </a:p>
          <a:p>
            <a:r>
              <a:rPr lang="en-US" dirty="0"/>
              <a:t>from celery import Celery</a:t>
            </a:r>
          </a:p>
          <a:p>
            <a:r>
              <a:rPr lang="en-US" dirty="0"/>
              <a:t>app = Celery('</a:t>
            </a:r>
            <a:r>
              <a:rPr lang="en-US" dirty="0" err="1"/>
              <a:t>addTask</a:t>
            </a:r>
            <a:r>
              <a:rPr lang="en-US" dirty="0"/>
              <a:t>', broker='</a:t>
            </a:r>
            <a:r>
              <a:rPr lang="en-US" dirty="0" err="1"/>
              <a:t>amqp</a:t>
            </a:r>
            <a:r>
              <a:rPr lang="en-US" dirty="0"/>
              <a:t>://</a:t>
            </a:r>
            <a:r>
              <a:rPr lang="en-US" dirty="0" err="1"/>
              <a:t>guest@localhost</a:t>
            </a:r>
            <a:r>
              <a:rPr lang="en-US" dirty="0"/>
              <a:t>//')</a:t>
            </a:r>
          </a:p>
          <a:p>
            <a:pPr marL="0" indent="0">
              <a:buNone/>
            </a:pPr>
            <a:r>
              <a:rPr lang="en-US" dirty="0"/>
              <a:t>The first argument in the Celery function is the name of the current module (addTask.py) and the second argument is the broker keyboard argument, which indicates the URL used to connect the broker (RabbitMQ). Then, we introduce the task. Each task must be added with the annotation (decorator) @</a:t>
            </a:r>
            <a:r>
              <a:rPr lang="en-US" dirty="0" err="1"/>
              <a:t>app.task</a:t>
            </a:r>
            <a:r>
              <a:rPr lang="en-US" dirty="0"/>
              <a:t>.</a:t>
            </a:r>
          </a:p>
          <a:p>
            <a:pPr marL="0" indent="0">
              <a:buNone/>
            </a:pPr>
            <a:r>
              <a:rPr lang="en-US" dirty="0"/>
              <a:t>The decorator helps Celery to identify which functions can be scheduled in the task queue. After the decorator, we create the task that the workers can execute. Our first task will be a simple function that performs the sum of two numbers:</a:t>
            </a:r>
          </a:p>
          <a:p>
            <a:r>
              <a:rPr lang="en-US" dirty="0"/>
              <a:t>@</a:t>
            </a:r>
            <a:r>
              <a:rPr lang="en-US" dirty="0" err="1"/>
              <a:t>app.task</a:t>
            </a:r>
            <a:endParaRPr lang="en-US" dirty="0"/>
          </a:p>
          <a:p>
            <a:r>
              <a:rPr lang="en-US" dirty="0"/>
              <a:t>def add(x, y):</a:t>
            </a:r>
          </a:p>
          <a:p>
            <a:pPr lvl="1"/>
            <a:r>
              <a:rPr lang="en-US" dirty="0"/>
              <a:t>return x + y</a:t>
            </a:r>
          </a:p>
          <a:p>
            <a:pPr marL="0" indent="0">
              <a:buNone/>
            </a:pPr>
            <a:r>
              <a:rPr lang="en-US" dirty="0"/>
              <a:t>In the second script, AddTask_main.py, we call our task by using the delay() method:</a:t>
            </a:r>
          </a:p>
          <a:p>
            <a:r>
              <a:rPr lang="en-US" dirty="0"/>
              <a:t>if __name__ == '__main__':</a:t>
            </a:r>
          </a:p>
          <a:p>
            <a:pPr lvl="1"/>
            <a:r>
              <a:rPr lang="en-US" dirty="0"/>
              <a:t>result = </a:t>
            </a:r>
            <a:r>
              <a:rPr lang="en-US" dirty="0" err="1"/>
              <a:t>addTask.add.delay</a:t>
            </a:r>
            <a:r>
              <a:rPr lang="en-US" dirty="0"/>
              <a:t>(5,5)</a:t>
            </a:r>
          </a:p>
          <a:p>
            <a:pPr marL="0" indent="0">
              <a:buNone/>
            </a:pPr>
            <a:r>
              <a:rPr lang="en-US" dirty="0"/>
              <a:t>Let's remember that this method is a shortcut to the </a:t>
            </a:r>
            <a:r>
              <a:rPr lang="en-US" dirty="0" err="1"/>
              <a:t>apply_async</a:t>
            </a:r>
            <a:r>
              <a:rPr lang="en-US" dirty="0"/>
              <a:t>() method, which gives us greater control of the task execution.</a:t>
            </a:r>
            <a:endParaRPr lang="ru-KZ" dirty="0"/>
          </a:p>
        </p:txBody>
      </p:sp>
    </p:spTree>
    <p:extLst>
      <p:ext uri="{BB962C8B-B14F-4D97-AF65-F5344CB8AC3E}">
        <p14:creationId xmlns:p14="http://schemas.microsoft.com/office/powerpoint/2010/main" val="4164905002"/>
      </p:ext>
    </p:extLst>
  </p:cSld>
  <p:clrMapOvr>
    <a:masterClrMapping/>
  </p:clrMapOvr>
</p:sld>
</file>

<file path=ppt/theme/theme1.xml><?xml version="1.0" encoding="utf-8"?>
<a:theme xmlns:a="http://schemas.openxmlformats.org/drawingml/2006/main" name="Дивиденд">
  <a:themeElements>
    <a:clrScheme name="Дивиденд">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Дивиденд">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Дивиденд">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docProps/app.xml><?xml version="1.0" encoding="utf-8"?>
<Properties xmlns="http://schemas.openxmlformats.org/officeDocument/2006/extended-properties" xmlns:vt="http://schemas.openxmlformats.org/officeDocument/2006/docPropsVTypes">
  <Template>Дивиденд</Template>
  <TotalTime>149</TotalTime>
  <Words>691</Words>
  <Application>Microsoft Office PowerPoint</Application>
  <PresentationFormat>Широкоэкранный</PresentationFormat>
  <Paragraphs>37</Paragraphs>
  <Slides>8</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8</vt:i4>
      </vt:variant>
    </vt:vector>
  </HeadingPairs>
  <TitlesOfParts>
    <vt:vector size="12" baseType="lpstr">
      <vt:lpstr>Corbel</vt:lpstr>
      <vt:lpstr>Gill Sans MT</vt:lpstr>
      <vt:lpstr>Wingdings 2</vt:lpstr>
      <vt:lpstr>Дивиденд</vt:lpstr>
      <vt:lpstr>The lecture 10</vt:lpstr>
      <vt:lpstr>Celery distributed tasks</vt:lpstr>
      <vt:lpstr>Celery distributed tasks</vt:lpstr>
      <vt:lpstr>Celery distributed tasks</vt:lpstr>
      <vt:lpstr>Celery distributed tasks</vt:lpstr>
      <vt:lpstr>Celery distributed tasks</vt:lpstr>
      <vt:lpstr>Running the command</vt:lpstr>
      <vt:lpstr>Running the command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lecture 10</dc:title>
  <dc:creator>Владислав Карюкин</dc:creator>
  <cp:lastModifiedBy>Владислав Карюкин</cp:lastModifiedBy>
  <cp:revision>7</cp:revision>
  <dcterms:created xsi:type="dcterms:W3CDTF">2022-09-04T07:46:16Z</dcterms:created>
  <dcterms:modified xsi:type="dcterms:W3CDTF">2022-09-04T10:15:49Z</dcterms:modified>
</cp:coreProperties>
</file>